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Proxima Nov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A0DD15-1FAA-4D0E-A87B-A142F662C47E}">
  <a:tblStyle styleId="{F2A0DD15-1FAA-4D0E-A87B-A142F662C4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regular.fntdata"/><Relationship Id="rId47" Type="http://schemas.openxmlformats.org/officeDocument/2006/relationships/slide" Target="slides/slide41.xml"/><Relationship Id="rId49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a1b4e5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a1b4e5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626d24d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626d24d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a1b4e58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5a1b4e58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5a1b4e58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5a1b4e58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26d24d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626d24d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626d24df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626d24df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626d24df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626d24df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26d24df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26d24df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626d24df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626d24df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26d24d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626d24d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a1b4e583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a1b4e583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626d24df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626d24df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626d24df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626d24df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26d24df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626d24df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26d24df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626d24df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26d24df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26d24df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26d24df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626d24df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626d24df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626d24df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626d24df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626d24df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626d24df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626d24df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626d24df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626d24df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a1b4e58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a1b4e58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626d24df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626d24df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626d24df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626d24df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626d24df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626d24df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626d24df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626d24df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626d24df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626d24df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626d24df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626d24df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626d24df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626d24df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26d24df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26d24df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626d24df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626d24df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626d24df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626d24df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5a1b4e583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5a1b4e583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5a1b4e58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5a1b4e58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5a1b4e58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5a1b4e58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26d24df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26d24df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5a1b4e58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5a1b4e58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5a1b4e5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5a1b4e5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a1b4e58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5a1b4e58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a1b4e58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a1b4e58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830KwNb3Fbs" TargetMode="External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 3: Introducción al modelado de datos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Ciencias Sociales Computacionales y Humanidades Digitales (IDAES-UNSAM) - Agosto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7818" l="15544" r="15948" t="36940"/>
          <a:stretch/>
        </p:blipFill>
        <p:spPr>
          <a:xfrm>
            <a:off x="7195950" y="284375"/>
            <a:ext cx="1684874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Teórico 1: intro, tipos de modelos, trade-offs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's so beautiful.&#10;Taken from: Brooklyn Nine-Nine S01E15" id="132" name="Google Shape;132;p23" title="The statistical analysi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00" y="177375"/>
            <a:ext cx="6385000" cy="47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Estimando  f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Problemas de </a:t>
            </a:r>
            <a:r>
              <a:rPr lang="en-GB">
                <a:highlight>
                  <a:schemeClr val="lt2"/>
                </a:highlight>
              </a:rPr>
              <a:t>predicción</a:t>
            </a:r>
            <a:r>
              <a:rPr lang="en-GB"/>
              <a:t> y problemas de </a:t>
            </a:r>
            <a:r>
              <a:rPr lang="en-GB">
                <a:highlight>
                  <a:schemeClr val="lt2"/>
                </a:highlight>
              </a:rPr>
              <a:t>inferencia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Problemas de </a:t>
            </a:r>
            <a:r>
              <a:rPr lang="en-GB">
                <a:highlight>
                  <a:schemeClr val="lt2"/>
                </a:highlight>
              </a:rPr>
              <a:t>regresión</a:t>
            </a:r>
            <a:r>
              <a:rPr lang="en-GB"/>
              <a:t> y problemas de </a:t>
            </a:r>
            <a:r>
              <a:rPr lang="en-GB">
                <a:highlight>
                  <a:schemeClr val="lt2"/>
                </a:highlight>
              </a:rPr>
              <a:t>clasificación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</a:t>
            </a:r>
            <a:r>
              <a:rPr lang="en-GB">
                <a:highlight>
                  <a:schemeClr val="lt2"/>
                </a:highlight>
              </a:rPr>
              <a:t>paramétricos</a:t>
            </a:r>
            <a:r>
              <a:rPr lang="en-GB"/>
              <a:t> y métodos </a:t>
            </a:r>
            <a:r>
              <a:rPr lang="en-GB">
                <a:highlight>
                  <a:schemeClr val="lt2"/>
                </a:highlight>
              </a:rPr>
              <a:t>no paramétricos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Métodos de aprendizaje </a:t>
            </a:r>
            <a:r>
              <a:rPr lang="en-GB">
                <a:highlight>
                  <a:schemeClr val="lt2"/>
                </a:highlight>
              </a:rPr>
              <a:t>supervisado</a:t>
            </a:r>
            <a:r>
              <a:rPr lang="en-GB"/>
              <a:t> y métodos de aprendizaje </a:t>
            </a:r>
            <a:r>
              <a:rPr lang="en-GB">
                <a:highlight>
                  <a:schemeClr val="lt2"/>
                </a:highlight>
              </a:rPr>
              <a:t>no supervisado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Trade-off </a:t>
            </a:r>
            <a:r>
              <a:rPr lang="en-GB">
                <a:highlight>
                  <a:schemeClr val="lt2"/>
                </a:highlight>
              </a:rPr>
              <a:t>precisión-interpretabilidad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Trade-off </a:t>
            </a:r>
            <a:r>
              <a:rPr lang="en-GB">
                <a:highlight>
                  <a:schemeClr val="lt2"/>
                </a:highlight>
              </a:rPr>
              <a:t>sesgo-varianza</a:t>
            </a:r>
            <a:endParaRPr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/>
              <a:t>Medidas de la calidad del fit: set de </a:t>
            </a:r>
            <a:r>
              <a:rPr lang="en-GB">
                <a:highlight>
                  <a:schemeClr val="lt2"/>
                </a:highlight>
              </a:rPr>
              <a:t>training</a:t>
            </a:r>
            <a:r>
              <a:rPr lang="en-GB"/>
              <a:t> y set de </a:t>
            </a:r>
            <a:r>
              <a:rPr lang="en-GB">
                <a:highlight>
                  <a:schemeClr val="lt2"/>
                </a:highlight>
              </a:rPr>
              <a:t>testing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I.Estimando 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modelo y el mundo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347788"/>
            <a:ext cx="64579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Modelizar es construir una función </a:t>
            </a:r>
            <a:r>
              <a:rPr i="1" lang="en-GB"/>
              <a:t>f</a:t>
            </a:r>
            <a:r>
              <a:rPr lang="en-GB"/>
              <a:t> que relacione variable(s) independiente(s) con variable dependiente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472425" y="1990350"/>
            <a:ext cx="2198100" cy="20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Variable(s) independiente(s)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X</a:t>
            </a:r>
            <a:endParaRPr b="1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5" y="3069700"/>
            <a:ext cx="2533650" cy="116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473475" y="1990350"/>
            <a:ext cx="2198100" cy="20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dependiente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Y</a:t>
            </a:r>
            <a:endParaRPr b="1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472950" y="1668875"/>
            <a:ext cx="21981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Modelo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2349175" y="3428125"/>
            <a:ext cx="4329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6361925" y="3428125"/>
            <a:ext cx="4329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qué modelizar?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II.Problemas de predicción y problemas de inferencia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Dos tipos de razones diferentes para modelizar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Predecir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Tenemos valores de un conjunto de variables independientes (X₁, X₂, etc.) y queremos un modelo que prediga el valor de la variable dependiente Y.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400"/>
              <a:t>Inferir</a:t>
            </a:r>
            <a:endParaRPr b="1" sz="34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/>
              <a:t>Nuestro interés principal son preguntas cómo: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variables X están relacionadas con Y?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dirección tienen estas relaciones?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¿Qué efecto tiene cada variable X en la variable Y?</a:t>
            </a:r>
            <a:endParaRPr sz="2000"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¿Las relaciones son lineales o no lineales?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Cuándo cada tipo de modelo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general, si tenemos capacidad para intervenir en las variables independientes, nos interesa un modelo de </a:t>
            </a:r>
            <a:r>
              <a:rPr b="1" lang="en-GB">
                <a:highlight>
                  <a:schemeClr val="lt2"/>
                </a:highlight>
              </a:rPr>
              <a:t>inferencia</a:t>
            </a:r>
            <a:r>
              <a:rPr lang="en-GB"/>
              <a:t>. También si queremos explicar las relaciones o si estamos investigando el efecto de X en 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En cambio, preferimos un modelo </a:t>
            </a:r>
            <a:r>
              <a:rPr b="1" lang="en-GB">
                <a:highlight>
                  <a:schemeClr val="lt2"/>
                </a:highlight>
              </a:rPr>
              <a:t>predictivo</a:t>
            </a:r>
            <a:r>
              <a:rPr lang="en-GB"/>
              <a:t> si podemos usar el modelo como caja negra y sólo nos interesa la precisión del output.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3846" l="0" r="0" t="0"/>
          <a:stretch/>
        </p:blipFill>
        <p:spPr>
          <a:xfrm>
            <a:off x="5225800" y="1017725"/>
            <a:ext cx="3606500" cy="36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Bienvenides al módulo 3!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9613">
            <a:off x="6327007" y="1444428"/>
            <a:ext cx="1222808" cy="122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r>
              <a:rPr lang="en-GB"/>
              <a:t>ué modelizar?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III.Problemas de regresión y problemas de clasificación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Predecir un valor o clasificar en una categoría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5069325" y="1152475"/>
            <a:ext cx="37629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modelos de </a:t>
            </a:r>
            <a:r>
              <a:rPr b="1" lang="en-GB">
                <a:highlight>
                  <a:schemeClr val="lt2"/>
                </a:highlight>
              </a:rPr>
              <a:t>regresión</a:t>
            </a:r>
            <a:r>
              <a:rPr lang="en-GB"/>
              <a:t>, Y es una variable cuantitativa. El modelo nos proporciona una función que nos da valores predecidos de Y para los diferentes valores de </a:t>
            </a:r>
            <a:r>
              <a:rPr lang="en-GB"/>
              <a:t>X₁, X₂, etc.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En modelos de </a:t>
            </a:r>
            <a:r>
              <a:rPr b="1" lang="en-GB">
                <a:highlight>
                  <a:schemeClr val="lt2"/>
                </a:highlight>
              </a:rPr>
              <a:t>clasificación</a:t>
            </a:r>
            <a:r>
              <a:rPr lang="en-GB"/>
              <a:t>, Y es una variable categórica y el modelo nos da la probabilidad de que cada caso quede en cada categoría.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4603047" cy="37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62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Cómo</a:t>
            </a:r>
            <a:r>
              <a:rPr lang="en-GB"/>
              <a:t> modelizar?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IV.Métodos paramétricos y métodos no paramétricos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Asumir la forma de </a:t>
            </a:r>
            <a:r>
              <a:rPr i="1" lang="en-GB"/>
              <a:t>f</a:t>
            </a:r>
            <a:r>
              <a:rPr lang="en-GB"/>
              <a:t> o no asumirla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273" y="1878900"/>
            <a:ext cx="3970025" cy="30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224"/>
            <a:ext cx="3885219" cy="30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625" y="1076275"/>
            <a:ext cx="85206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Los modelos paramétricos asumen la </a:t>
            </a:r>
            <a:r>
              <a:rPr lang="en-GB">
                <a:highlight>
                  <a:schemeClr val="lt2"/>
                </a:highlight>
              </a:rPr>
              <a:t>forma de la función</a:t>
            </a:r>
            <a:r>
              <a:rPr lang="en-GB"/>
              <a:t>. Los métodos no paramétricos, no, y pueden tener diferentes formas para diferentes valores de X.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Conocemos el output a priori</a:t>
            </a:r>
            <a:r>
              <a:rPr lang="en-GB"/>
              <a:t>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.Métodos de aprendizaje supervisado y métodos de aprendizaje no supervisado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módulo 3 veremos sobre todo aprendizaje supervisado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Aprendizaje supervisado (supervised learning)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Conocemos los valores de Y para un set de casos y estimamos la función </a:t>
            </a:r>
            <a:r>
              <a:rPr i="1" lang="en-GB" sz="2000">
                <a:solidFill>
                  <a:schemeClr val="lt1"/>
                </a:solidFill>
              </a:rPr>
              <a:t>f</a:t>
            </a:r>
            <a:r>
              <a:rPr lang="en-GB" sz="2000">
                <a:solidFill>
                  <a:schemeClr val="lt1"/>
                </a:solidFill>
              </a:rPr>
              <a:t> que relaciona X con Y para predecir Y futuros o inferir relaciones (regresiones, clasificaciones, etc.)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200"/>
              <a:t>Aprendizaje no supervisado (unsupervised learning)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/>
              <a:t>No conocemos los posibles valores objetivo de Y que buscamos (por ejemplo, clustering).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Quiénes somos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Martín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Schuster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MSc Business Analytics UCL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Lic Sociología UBA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Science Consultant en AlixPartners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Tomás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Maguire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Lic </a:t>
            </a:r>
            <a:r>
              <a:rPr lang="en-GB"/>
              <a:t>Sociología UNSAM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&amp; Server Admin en Autopistas del Sol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00" y="1152475"/>
            <a:ext cx="1198600" cy="11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3600" y="1157038"/>
            <a:ext cx="1198601" cy="11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interesa más el cuánto o el cómo?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.Trade-off precisión-interpretabilidad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Precisión a cualquier costo no es siempre lo mejor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127" y="1152600"/>
            <a:ext cx="3371173" cy="3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625" y="1152475"/>
            <a:ext cx="48195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Modelos más precisos y menos restrictivos (no paramétricos, no lineales o que incorporen un alto número de variables independientes) reducen la </a:t>
            </a:r>
            <a:r>
              <a:rPr lang="en-GB">
                <a:highlight>
                  <a:schemeClr val="lt2"/>
                </a:highlight>
              </a:rPr>
              <a:t>interpretabilidad</a:t>
            </a:r>
            <a:r>
              <a:rPr lang="en-GB"/>
              <a:t> de las relaciones. Es necesario evaluar si la ganancia marginal en </a:t>
            </a:r>
            <a:r>
              <a:rPr lang="en-GB">
                <a:highlight>
                  <a:schemeClr val="lt2"/>
                </a:highlight>
              </a:rPr>
              <a:t>precisión</a:t>
            </a:r>
            <a:r>
              <a:rPr lang="en-GB"/>
              <a:t> compensa ese costo (además de la mayor posibilidad de </a:t>
            </a:r>
            <a:r>
              <a:rPr i="1" lang="en-GB">
                <a:highlight>
                  <a:schemeClr val="lt2"/>
                </a:highlight>
              </a:rPr>
              <a:t>overfitting</a:t>
            </a:r>
            <a:r>
              <a:rPr lang="en-GB"/>
              <a:t>).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</a:t>
            </a:r>
            <a:r>
              <a:rPr lang="en-GB"/>
              <a:t>I.Trade-off sesgo-varianza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Buscar el mejor equilibrio para cada modelo</a:t>
            </a:r>
            <a:endParaRPr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Varianza</a:t>
            </a:r>
            <a:r>
              <a:rPr b="1" lang="en-GB"/>
              <a:t>: </a:t>
            </a:r>
            <a:r>
              <a:rPr lang="en-GB"/>
              <a:t>cantidad que variaría la estimación de </a:t>
            </a:r>
            <a:r>
              <a:rPr i="1" lang="en-GB"/>
              <a:t>f</a:t>
            </a:r>
            <a:r>
              <a:rPr lang="en-GB"/>
              <a:t> si usarámos otro test de entrenamiento. Métodos más flexibles tienen más varianza.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Sesgo</a:t>
            </a:r>
            <a:r>
              <a:rPr b="1" lang="en-GB"/>
              <a:t>:</a:t>
            </a:r>
            <a:r>
              <a:rPr lang="en-GB"/>
              <a:t> cualidad del modelo de sistemáticamente subestimar o sobreestimar el valor a predecir.</a:t>
            </a:r>
            <a:r>
              <a:rPr lang="en-GB"/>
              <a:t> </a:t>
            </a:r>
            <a:r>
              <a:rPr lang="en-GB"/>
              <a:t>Métodos menos flexibles tienen más sesgo.</a:t>
            </a:r>
            <a:endParaRPr/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Cuán bueno es el modelo?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VIII.</a:t>
            </a:r>
            <a:r>
              <a:rPr lang="en-GB"/>
              <a:t>Medidas de la calidad del fit: set de training y set de testing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 importante: MSE en el set de testing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72637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436" y="1170125"/>
            <a:ext cx="3414163" cy="223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5577425" y="3556800"/>
            <a:ext cx="3414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/>
              <a:t>Entendamos juntes este gráfico de MSE (mean squared error) en training y testing set.</a:t>
            </a:r>
            <a:endParaRPr sz="2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575"/>
            <a:ext cx="8839225" cy="32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0"/>
          <p:cNvSpPr/>
          <p:nvPr/>
        </p:nvSpPr>
        <p:spPr>
          <a:xfrm rot="10800000">
            <a:off x="848225" y="1798475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193550"/>
            <a:ext cx="3954000" cy="47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Primero: break de 15’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Después: vamos a la parte práctica con Tomi</a:t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750" y="173924"/>
            <a:ext cx="4515451" cy="47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pequeño disclaimer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304100"/>
            <a:ext cx="540067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53" y="3693124"/>
            <a:ext cx="1169976" cy="9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301" y="2720125"/>
            <a:ext cx="819277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826" y="3058250"/>
            <a:ext cx="819277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726" y="2938625"/>
            <a:ext cx="537313" cy="41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526" y="3167500"/>
            <a:ext cx="537313" cy="41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30" y="2542287"/>
            <a:ext cx="819276" cy="8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semana que viene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martes que viene, 17 de agosto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Teórico: regresión lineal simple y regresión lineal múltiple.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Práctico: resolver guía P1b. Traer dudas y/o comentarios.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Invitado: Flavio Scargiali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MSc Generación y Análisis de Información Estadística UNTREF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Sociólogo UBA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Analyst en Equifax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Mágico de R y de Shiny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950" y="2090725"/>
            <a:ext cx="2173351" cy="2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un disclaimer idiomático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45" y="1170125"/>
            <a:ext cx="389233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3777" l="4260" r="3513" t="4973"/>
          <a:stretch/>
        </p:blipFill>
        <p:spPr>
          <a:xfrm>
            <a:off x="4735475" y="1170125"/>
            <a:ext cx="38616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de las clases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575"/>
            <a:ext cx="8839225" cy="32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rot="10800000">
            <a:off x="877375" y="1117600"/>
            <a:ext cx="457500" cy="41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esperar de teóricos y qué esperar de prácticos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060500" cy="34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Teóricos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Exposiciones de 45 minutos con slides sobre los conceptos teóricos estadísticos y de modelización.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71795" y="1152475"/>
            <a:ext cx="4060500" cy="3416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Prácticos</a:t>
            </a:r>
            <a:endParaRPr b="1" sz="2400"/>
          </a:p>
          <a:p>
            <a:pPr indent="-3810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/>
              <a:t>Guiadas en clase (letra “a”), 45 minutos para trabajar.</a:t>
            </a:r>
            <a:endParaRPr sz="2000"/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Independientes para trabajar entre clase y clase (letra “b”).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Ambas en R Studio.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Bibliografía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732475" y="1152475"/>
            <a:ext cx="60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Statistical Learning with applications in 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James, Witten, Hastie y Tibshirani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1era edición: 2013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7ma edición: 2017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Vamos a enfocarnos en los capítulos 2 a 7 inclusive.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2730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Contenidos por clase</a:t>
            </a:r>
            <a:endParaRPr/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3117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{F2A0DD15-1FAA-4D0E-A87B-A142F662C47E}</a:tableStyleId>
              </a:tblPr>
              <a:tblGrid>
                <a:gridCol w="1191000"/>
                <a:gridCol w="1191000"/>
                <a:gridCol w="3645300"/>
                <a:gridCol w="1246650"/>
                <a:gridCol w="1246650"/>
              </a:tblGrid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Fecha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Capítulos de ISLR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Guías prácticas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Intro, tipos de modelos, trade-offs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1a y 1b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Regresión lineal simple, múltiple y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2a y 2b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Clasificación: regresión logística, LDA, KNN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3a y 3b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31/8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Cross-validation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4a y 4b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selection: lasso, ridge, PCA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5a y 5b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14/9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 a polinomiales, step, basis, splines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